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1"/>
  </p:notesMasterIdLst>
  <p:sldIdLst>
    <p:sldId id="256" r:id="rId3"/>
    <p:sldId id="1754" r:id="rId4"/>
    <p:sldId id="1755" r:id="rId5"/>
    <p:sldId id="1756" r:id="rId6"/>
    <p:sldId id="1757" r:id="rId7"/>
    <p:sldId id="1698" r:id="rId8"/>
    <p:sldId id="1699" r:id="rId9"/>
    <p:sldId id="17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C13894-8BC3-4434-A165-82145D200DA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accent6_2" csCatId="accent6" phldr="1"/>
      <dgm:spPr/>
      <dgm:t>
        <a:bodyPr/>
        <a:lstStyle/>
        <a:p>
          <a:endParaRPr lang="en-US"/>
        </a:p>
      </dgm:t>
    </dgm:pt>
    <dgm:pt modelId="{9FAF50C3-D525-43F3-A334-62E445D4A016}">
      <dgm:prSet/>
      <dgm:spPr/>
      <dgm:t>
        <a:bodyPr/>
        <a:lstStyle/>
        <a:p>
          <a:pPr>
            <a:defRPr cap="all"/>
          </a:pPr>
          <a:endParaRPr lang="en-US" dirty="0"/>
        </a:p>
      </dgm:t>
    </dgm:pt>
    <dgm:pt modelId="{BE560A3E-9A84-4E37-A641-6A380B2026E6}" type="parTrans" cxnId="{CD572D75-BB8E-4B9F-87AB-C0C4EEEEA63D}">
      <dgm:prSet/>
      <dgm:spPr/>
      <dgm:t>
        <a:bodyPr/>
        <a:lstStyle/>
        <a:p>
          <a:endParaRPr lang="en-US"/>
        </a:p>
      </dgm:t>
    </dgm:pt>
    <dgm:pt modelId="{D30244DE-7547-40AB-A0D9-83BED444748D}" type="sibTrans" cxnId="{CD572D75-BB8E-4B9F-87AB-C0C4EEEEA63D}">
      <dgm:prSet/>
      <dgm:spPr/>
      <dgm:t>
        <a:bodyPr/>
        <a:lstStyle/>
        <a:p>
          <a:endParaRPr lang="en-US"/>
        </a:p>
      </dgm:t>
    </dgm:pt>
    <dgm:pt modelId="{40CA7CD9-4539-4F9C-BF93-C5556334C542}" type="pres">
      <dgm:prSet presAssocID="{F9C13894-8BC3-4434-A165-82145D200DA3}" presName="root" presStyleCnt="0">
        <dgm:presLayoutVars>
          <dgm:dir/>
          <dgm:resizeHandles val="exact"/>
        </dgm:presLayoutVars>
      </dgm:prSet>
      <dgm:spPr/>
    </dgm:pt>
    <dgm:pt modelId="{160667E9-A58D-443F-84CF-F1E4DBDF97A8}" type="pres">
      <dgm:prSet presAssocID="{9FAF50C3-D525-43F3-A334-62E445D4A016}" presName="compNode" presStyleCnt="0"/>
      <dgm:spPr/>
    </dgm:pt>
    <dgm:pt modelId="{6E2DFF5B-817D-4471-BDCC-8B545C93B789}" type="pres">
      <dgm:prSet presAssocID="{9FAF50C3-D525-43F3-A334-62E445D4A016}" presName="iconBgRect" presStyleLbl="bgShp" presStyleIdx="0" presStyleCnt="1"/>
      <dgm:spPr>
        <a:prstGeom prst="round2DiagRect">
          <a:avLst>
            <a:gd name="adj1" fmla="val 29727"/>
            <a:gd name="adj2" fmla="val 0"/>
          </a:avLst>
        </a:prstGeom>
      </dgm:spPr>
    </dgm:pt>
    <dgm:pt modelId="{40BA6D1F-D980-4323-B768-AE3CCC44D588}" type="pres">
      <dgm:prSet presAssocID="{9FAF50C3-D525-43F3-A334-62E445D4A016}" presName="iconRect" presStyleLbl="nod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BF958D7-4DFB-455A-9662-9873D46978D0}" type="pres">
      <dgm:prSet presAssocID="{9FAF50C3-D525-43F3-A334-62E445D4A016}" presName="spaceRect" presStyleCnt="0"/>
      <dgm:spPr/>
    </dgm:pt>
    <dgm:pt modelId="{32D11FB4-DC81-4FC1-B3F3-2F161949100C}" type="pres">
      <dgm:prSet presAssocID="{9FAF50C3-D525-43F3-A334-62E445D4A016}" presName="textRect" presStyleLbl="revTx" presStyleIdx="0" presStyleCnt="1">
        <dgm:presLayoutVars>
          <dgm:chMax val="1"/>
          <dgm:chPref val="1"/>
        </dgm:presLayoutVars>
      </dgm:prSet>
      <dgm:spPr/>
    </dgm:pt>
  </dgm:ptLst>
  <dgm:cxnLst>
    <dgm:cxn modelId="{33632B22-16E8-438C-BE73-4E783DE18289}" type="presOf" srcId="{F9C13894-8BC3-4434-A165-82145D200DA3}" destId="{40CA7CD9-4539-4F9C-BF93-C5556334C542}" srcOrd="0" destOrd="0" presId="urn:microsoft.com/office/officeart/2018/5/layout/IconLeafLabelList"/>
    <dgm:cxn modelId="{FCFEE624-1466-4818-9095-B70E8A2E3C38}" type="presOf" srcId="{9FAF50C3-D525-43F3-A334-62E445D4A016}" destId="{32D11FB4-DC81-4FC1-B3F3-2F161949100C}" srcOrd="0" destOrd="0" presId="urn:microsoft.com/office/officeart/2018/5/layout/IconLeafLabelList"/>
    <dgm:cxn modelId="{CD572D75-BB8E-4B9F-87AB-C0C4EEEEA63D}" srcId="{F9C13894-8BC3-4434-A165-82145D200DA3}" destId="{9FAF50C3-D525-43F3-A334-62E445D4A016}" srcOrd="0" destOrd="0" parTransId="{BE560A3E-9A84-4E37-A641-6A380B2026E6}" sibTransId="{D30244DE-7547-40AB-A0D9-83BED444748D}"/>
    <dgm:cxn modelId="{ABEA9F8F-7B25-42EE-95EA-BF3CB9EBDE72}" type="presParOf" srcId="{40CA7CD9-4539-4F9C-BF93-C5556334C542}" destId="{160667E9-A58D-443F-84CF-F1E4DBDF97A8}" srcOrd="0" destOrd="0" presId="urn:microsoft.com/office/officeart/2018/5/layout/IconLeafLabelList"/>
    <dgm:cxn modelId="{CE79943B-EFEA-4EF9-8BEB-3B0FF538BEF9}" type="presParOf" srcId="{160667E9-A58D-443F-84CF-F1E4DBDF97A8}" destId="{6E2DFF5B-817D-4471-BDCC-8B545C93B789}" srcOrd="0" destOrd="0" presId="urn:microsoft.com/office/officeart/2018/5/layout/IconLeafLabelList"/>
    <dgm:cxn modelId="{9A4B8F5F-81DE-4CE5-A31F-1BD42D2E66E4}" type="presParOf" srcId="{160667E9-A58D-443F-84CF-F1E4DBDF97A8}" destId="{40BA6D1F-D980-4323-B768-AE3CCC44D588}" srcOrd="1" destOrd="0" presId="urn:microsoft.com/office/officeart/2018/5/layout/IconLeafLabelList"/>
    <dgm:cxn modelId="{21939C27-D37C-449A-A1C4-AE1FCC2C20A6}" type="presParOf" srcId="{160667E9-A58D-443F-84CF-F1E4DBDF97A8}" destId="{2BF958D7-4DFB-455A-9662-9873D46978D0}" srcOrd="2" destOrd="0" presId="urn:microsoft.com/office/officeart/2018/5/layout/IconLeafLabelList"/>
    <dgm:cxn modelId="{9E6AFD0B-697B-467F-82F3-D8ECB28BD852}" type="presParOf" srcId="{160667E9-A58D-443F-84CF-F1E4DBDF97A8}" destId="{32D11FB4-DC81-4FC1-B3F3-2F161949100C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DFF5B-817D-4471-BDCC-8B545C93B789}">
      <dsp:nvSpPr>
        <dsp:cNvPr id="0" name=""/>
        <dsp:cNvSpPr/>
      </dsp:nvSpPr>
      <dsp:spPr>
        <a:xfrm>
          <a:off x="2482508" y="277180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BA6D1F-D980-4323-B768-AE3CCC44D588}">
      <dsp:nvSpPr>
        <dsp:cNvPr id="0" name=""/>
        <dsp:cNvSpPr/>
      </dsp:nvSpPr>
      <dsp:spPr>
        <a:xfrm>
          <a:off x="2950508" y="745180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D11FB4-DC81-4FC1-B3F3-2F161949100C}">
      <dsp:nvSpPr>
        <dsp:cNvPr id="0" name=""/>
        <dsp:cNvSpPr/>
      </dsp:nvSpPr>
      <dsp:spPr>
        <a:xfrm>
          <a:off x="1780508" y="3157180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4400" kern="1200" dirty="0"/>
        </a:p>
      </dsp:txBody>
      <dsp:txXfrm>
        <a:off x="1780508" y="3157180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2.tiff>
</file>

<file path=ppt/media/image3.tiff>
</file>

<file path=ppt/media/image370.png>
</file>

<file path=ppt/media/image4.jpeg>
</file>

<file path=ppt/media/image5.tiff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3CCB7-3A31-A94F-AD95-A16EF1995D26}" type="datetimeFigureOut">
              <a:rPr lang="en-US" smtClean="0"/>
              <a:t>10/4/19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527B1-EE29-5246-A028-E4856C92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623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C9D1B6-60AE-CF4F-863D-4DE16456BB9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4789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EE53D-876E-D14D-AE16-EF27C205B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5194FC-FA4B-5443-B1E7-FE5B020F1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EF2D7-16B2-F245-94E4-5DF59B1D2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2FFD-4C53-FB4D-BB19-8BA47374F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6AF50-3ABC-9B4A-AFD0-59001C912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710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41D85-9701-3C4D-B920-735B3E1D1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C4DD7F-7B4F-664E-A207-A105DAC920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2D6C7-C293-CB4B-8F95-3DB9475F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4ACF5-1604-F940-891B-2B7EC19FB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33E17-9A54-BC4D-9234-B44830A14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77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3109DA-9853-1446-8FAF-348A333EA8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1D85E5-4D0E-9047-8356-1B0A78C2D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5C02A-0C2B-194B-BB56-2CCA910AB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D0831-E7EB-1C40-BA1C-920A53F81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5E927-0FBD-824F-9815-15432A647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931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2202F-3CF5-2942-AEA6-0328F84C7E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C8F358-AB01-9B41-8E1E-1AD2DA0DEC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82F06-3EE1-5D48-8E1F-DAE0CF1DA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6DE03-8BEF-0C49-9DC9-23DC8E300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E0CBC-D893-3B47-A264-8849993C6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6360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2D5BC-DC2F-064C-9800-2CDE3214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2F152-263A-3A46-852E-4E5B8BA2D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CA1B8-DC41-794D-96EA-8B1C96D70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238CA-9302-0B4E-9B9D-25D920621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E0CEA-08FD-BB40-B9A8-274C7A38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9653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A885A-35D8-174F-B6C4-8046BA665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6D68C2-0DBD-F848-AEE9-48BA10A7F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706D31-C01C-E445-82B6-201EE8AF8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4627A-BC05-374E-BB9B-09F5455EE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0B6674-79D4-D14B-8F30-A99D65D8B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600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350DA-91CD-5D4C-808F-5C17D1110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AEFE7-1618-B942-9F75-519E5D7CE4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E1289D-9D13-F144-B072-ABE467FB36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04373-E969-B541-A704-C9400C191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78424E-15BD-E042-9C9C-242680C41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A5F297-2230-464D-8E29-C2976903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20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A76ED-41DC-9449-A0E1-A40052082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0F8B5-3CED-404E-BCA2-71BDFCAEE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BB10C8-02D3-E04B-A28E-88AF67C1A9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77D2CD-9E35-0149-9113-D1E85A132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3937DC-FD26-934F-8BC6-B133FDE68F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9AA12D-A0BC-B740-913F-AF3B84021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6432B3-9901-0B4A-A33A-1DB02DE10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40C05B-6BF9-0444-B9EC-2D917BFCA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33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9C635-F355-5A47-9236-BD7289164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33F1BA-B488-1E48-ADF3-0A25AEEC9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C0274D-70BC-5A42-9165-53C1C7DA0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6F29E0-8D88-E54F-BD8D-6D0B06BAB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309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6CC1FC-92EB-354A-8B2E-3AF1781DF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5CB598-CB8E-A841-8B12-70E432FB2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2F501B-35ED-5D46-8384-F8EFBC804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077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B82D-C75B-0143-AB74-28F3106C0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E8BBF-E8E9-6A4F-9872-171CC9204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EDB078-F22D-6342-9CA5-70D7E4BD10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537A49-AACA-4148-9C21-EDBE9DFE3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66E600-1118-404E-A5F8-CD3DBAD98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E150E-3798-7E4A-A473-394A73801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872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81AC4-B9A1-454D-9991-DA37EA5D6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8D24F-CB4F-E74A-95C8-78E62E03C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BAC73-7D04-E14D-B760-CEC7C1239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E32D1-D4A1-C742-B938-E97ED69F2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63FAB-4C3B-E14C-B413-EF32BE5C9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4816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2B05C-61ED-9F46-A78F-711C80007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C345EA-F3F3-8740-842B-0040F19410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6A2C2-F483-1747-B2F1-5F7BAC8ED3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002B6A-B79C-A840-A3E7-0E57866F6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1E5D45-BA75-4244-8C36-27FD87A67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7F063E-5E8D-4548-BB0D-0C8021C6E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844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14511-6827-B848-B0D1-023111B7C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35F14-0483-D94C-8390-9B91217B76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EBCA3-CB6F-F24B-B159-E4292513C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79561A-612D-5641-9244-7C0820E3A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6E2C2-7A60-A349-88D1-D075CC158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1050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6E3966-F054-8A4D-94C5-9281CEC253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F1B6FD-6E5E-F844-A706-618BAFE45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0ABDF-E872-324B-818C-B869890FF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E192B4-9494-3A43-B482-3B6A4626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1E7F5-B9C7-B24D-B595-0FEC2A81B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5440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47000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94E4C-2FE2-7F40-93BC-E8DCF5318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F9D4D-2A7B-DE46-A0B1-C1E269997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E8F9E-BDE1-934B-8352-E38739005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F92D1-3397-FB43-9223-F0E02CAFC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8BE33-C73C-374B-8A45-D6A61E38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952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E119C-45FE-1648-8621-CDDA5D837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2EA3D-D244-384E-B63B-67895DCE4A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6CCEA-B082-AB4A-B510-562BF5EF7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274FC-88D4-064E-9176-AAA9C9DB8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FA6B22-80E5-6D46-8766-2E2660BD2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6C1B5D-F928-EC48-8336-D63B5BD72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349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3967E-0A87-CA4E-9D8D-9FECF2505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94E24-15C0-DF46-8AA5-38EB1CBC62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3D6251-627E-8E4A-B26C-BDECBB076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96675B-E09B-0A40-BA3E-2A563D06A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874FD9-5FEA-6C4D-8918-F5DFD0CE06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747A46-91F5-3149-924C-2757A5728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5843F9-4C2C-1C46-A188-A0DDE8B24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A68407-5EE1-444F-B90F-C86EDD341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91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A88B-77A1-6D43-8688-C648BFDF0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5D85E7-6F54-3C4D-B003-538EC7C2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0D5D08-9DED-404B-9A17-390C736A1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8DD57B-2FB1-8543-B502-5C235AC96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797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45D725-F9ED-9A4B-A07B-47749AB77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9B85E-DA82-9944-84BE-22EDD5456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F185D-F54D-AA45-A90E-1249C4C5D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34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B32B6-B25A-8C4C-A56B-7D124A9A7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953AA-6C7D-984D-84EC-FD315073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10DEA5-A0B0-3847-8E95-994EA53C1C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F1BA88-5B8D-684E-896E-3644A5ACC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FA1217-F20F-A34D-AAB8-6242A9255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A01EB7-61D1-644B-8F2B-BC5E7F755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434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98E43-26C2-5A4C-B4A3-DBB13C769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F5CD22-C4A6-B64F-8B5D-CBAE7E2E9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A34CA-3CE4-C548-8E88-77138910B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F14AF-DF4D-2B4B-BF2D-207F3F813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B01B5-F5FE-5740-8CE1-F0C712CD6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CD5328-8F0D-2742-80F5-CBE7D5315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1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84F14C-FBCD-7143-B585-E7617FE5A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01159-5472-9E49-B4D4-554EA12CC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C187F-CE05-114D-BF09-9F0F11277D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29D2A-A0A2-1144-AF1D-9B5C60E280DE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5F96D-BB14-3145-9322-837E9FF95E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166FA-03FB-7C46-8121-198DC48BAC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912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C16D75-F370-5143-BFEC-81F35880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138876-0179-6C4F-83B7-94CF6B851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E6AF1-0558-5644-81AB-1372AA3DA6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04831-FE79-4C48-8B5F-6128F6AE010B}" type="datetimeFigureOut">
              <a:rPr lang="en-US" smtClean="0"/>
              <a:t>10/4/19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2E5C0-191E-D344-BC71-4476370D6C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3D6F74-F2FF-7347-AC4D-ED84DEC82A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1BBD4C-C861-D646-B95A-46A5F141E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53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arxiv.org/abs/1512.03385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arxiv.org/abs/1409.4842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4265FC82-F2A3-CA42-A02E-6BC398C0FB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endParaRPr lang="en-US" sz="18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684B32-CAA9-BD42-B536-96EF4D4033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chemeClr val="bg2"/>
                </a:solidFill>
              </a:rPr>
              <a:t>Notable Convolution Networks</a:t>
            </a:r>
          </a:p>
        </p:txBody>
      </p:sp>
    </p:spTree>
    <p:extLst>
      <p:ext uri="{BB962C8B-B14F-4D97-AF65-F5344CB8AC3E}">
        <p14:creationId xmlns:p14="http://schemas.microsoft.com/office/powerpoint/2010/main" val="3024316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8DFD7-4D50-9449-A4C9-A26E344F6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Special Mention to… Residual Networks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192D9B-6DBC-6847-92F1-FE62D7E310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 accuracy of deep CNNs saturates, then degrades. The larger the network, the larger the error</a:t>
            </a:r>
          </a:p>
          <a:p>
            <a:r>
              <a:rPr lang="en-US" dirty="0"/>
              <a:t>We introduce “skip” connections and learn the residual function </a:t>
            </a:r>
          </a:p>
          <a:p>
            <a:pPr marL="457200" lvl="1" indent="0">
              <a:buNone/>
            </a:pPr>
            <a:r>
              <a:rPr lang="en-US" dirty="0"/>
              <a:t>F(x)=H(x)-x</a:t>
            </a:r>
          </a:p>
          <a:p>
            <a:r>
              <a:rPr lang="en-US" dirty="0"/>
              <a:t>This is easier to learn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https://arxiv.org/abs/1512.03385</a:t>
            </a:r>
            <a:r>
              <a:rPr lang="en-US" dirty="0"/>
              <a:t> 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D97CBA-0670-5840-BDFC-FE2336FE6F9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16183" y="1825625"/>
            <a:ext cx="6264119" cy="190692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31CBACB-3BFE-DF41-8815-E0E088162139}"/>
                  </a:ext>
                </a:extLst>
              </p:cNvPr>
              <p:cNvSpPr/>
              <p:nvPr/>
            </p:nvSpPr>
            <p:spPr>
              <a:xfrm>
                <a:off x="6963156" y="4200870"/>
                <a:ext cx="3032560" cy="669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31CBACB-3BFE-DF41-8815-E0E0881621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3156" y="4200870"/>
                <a:ext cx="3032560" cy="6699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8602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E2FE85D-1AA0-A645-80D2-4672EDAF7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Microsoft</a:t>
            </a: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 err="1">
                <a:solidFill>
                  <a:srgbClr val="FFFFFF"/>
                </a:solidFill>
              </a:rPr>
              <a:t>ResNet</a:t>
            </a:r>
            <a:r>
              <a:rPr lang="en-US" sz="4800" dirty="0">
                <a:solidFill>
                  <a:srgbClr val="FFFFFF"/>
                </a:solidFill>
              </a:rPr>
              <a:t> 34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8F1CF5-3E9F-C944-A77E-8F18DFDEE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2758" y="530225"/>
            <a:ext cx="2905125" cy="57975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68FA46-A2B1-3241-8976-935EC68A4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887122" y="2991902"/>
            <a:ext cx="6746792" cy="76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891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116F2-A00D-5744-8CC5-49CFE435E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Special Mention to… Inception Networks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765608-7A88-0A47-AE13-0AD473C491F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Maximize the information flow by exploiting parallelism</a:t>
            </a:r>
          </a:p>
          <a:p>
            <a:r>
              <a:rPr lang="en-US" dirty="0"/>
              <a:t>Build “network in network” modules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https://arxiv.org/abs/1409.4842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2CF3E6-8D77-5444-9E53-DE7BC8E4A67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295" y="2342147"/>
            <a:ext cx="5602638" cy="34968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4477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ACCA3E3-3FE8-0E46-9287-6D25AD9FB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Google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Inception v4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DC50F2EB-9807-784B-8C0A-4033963B4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22" y="664098"/>
            <a:ext cx="6553545" cy="553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39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4074-B3BB-B446-A216-EB14D9261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6422849" cy="1676603"/>
          </a:xfrm>
        </p:spPr>
        <p:txBody>
          <a:bodyPr>
            <a:normAutofit/>
          </a:bodyPr>
          <a:lstStyle/>
          <a:p>
            <a:r>
              <a:rPr lang="en-US"/>
              <a:t>Transfer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5EDC7-6554-6249-904E-2DF0C783B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6422848" cy="3785419"/>
          </a:xfrm>
        </p:spPr>
        <p:txBody>
          <a:bodyPr>
            <a:normAutofit/>
          </a:bodyPr>
          <a:lstStyle/>
          <a:p>
            <a:r>
              <a:rPr lang="en-US" sz="2000"/>
              <a:t>Convolutional Neural Networks</a:t>
            </a:r>
          </a:p>
          <a:p>
            <a:pPr lvl="1"/>
            <a:r>
              <a:rPr lang="en-US" sz="2000"/>
              <a:t>Good at detecting features in images</a:t>
            </a:r>
          </a:p>
          <a:p>
            <a:r>
              <a:rPr lang="en-US" sz="2000"/>
              <a:t>Transfer</a:t>
            </a:r>
          </a:p>
          <a:p>
            <a:pPr lvl="1"/>
            <a:r>
              <a:rPr lang="en-US" sz="2000"/>
              <a:t>Take pre-trained layers for feature detection</a:t>
            </a:r>
          </a:p>
          <a:p>
            <a:pPr lvl="1"/>
            <a:r>
              <a:rPr lang="en-US" sz="2000"/>
              <a:t>Insert and train new classifiers for own dataset</a:t>
            </a:r>
          </a:p>
          <a:p>
            <a:r>
              <a:rPr lang="en-US" sz="2000"/>
              <a:t>”Famous” networks:</a:t>
            </a:r>
          </a:p>
          <a:p>
            <a:pPr lvl="1"/>
            <a:r>
              <a:rPr lang="en-US" sz="2000"/>
              <a:t>VGG16/19 – Oxford University</a:t>
            </a:r>
          </a:p>
          <a:p>
            <a:pPr lvl="1"/>
            <a:r>
              <a:rPr lang="en-US" sz="2000"/>
              <a:t>ResNet18/34/50/152 - Microsoft</a:t>
            </a:r>
          </a:p>
          <a:p>
            <a:pPr lvl="1"/>
            <a:r>
              <a:rPr lang="en-US" sz="2000"/>
              <a:t>Inception v3/4 - Google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B0C38F-DDAA-6E4A-9F50-CE3A3731D2F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596" y="611997"/>
            <a:ext cx="3233636" cy="548445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9496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A848-905C-AB4A-8C54-8EA9C3013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15CEE-D7F3-5545-A185-E4CB9B591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57817"/>
          </a:xfrm>
        </p:spPr>
        <p:txBody>
          <a:bodyPr/>
          <a:lstStyle/>
          <a:p>
            <a:r>
              <a:rPr lang="en-US" dirty="0"/>
              <a:t>Get output of layer before the classifier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FFA3C2-300B-314F-8532-08C79F6B051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5293" y="0"/>
            <a:ext cx="3761903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0599A5-FDFA-CD4F-9277-14BC130BE7FA}"/>
              </a:ext>
            </a:extLst>
          </p:cNvPr>
          <p:cNvSpPr txBox="1"/>
          <p:nvPr/>
        </p:nvSpPr>
        <p:spPr>
          <a:xfrm>
            <a:off x="838200" y="2243470"/>
            <a:ext cx="648586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base_model.summary</a:t>
            </a:r>
            <a:r>
              <a:rPr lang="en-US" sz="1000" dirty="0"/>
              <a:t>()</a:t>
            </a:r>
          </a:p>
          <a:p>
            <a:r>
              <a:rPr lang="en-US" sz="1000" dirty="0"/>
              <a:t>Layer (type)                    Output Shape         Param #     Connected to                     </a:t>
            </a:r>
          </a:p>
          <a:p>
            <a:r>
              <a:rPr lang="en-US" sz="1000" dirty="0"/>
              <a:t>==================================================================================================</a:t>
            </a:r>
          </a:p>
          <a:p>
            <a:r>
              <a:rPr lang="en-US" sz="1000" dirty="0"/>
              <a:t>input_9 (</a:t>
            </a:r>
            <a:r>
              <a:rPr lang="en-US" sz="1000" dirty="0" err="1"/>
              <a:t>InputLayer</a:t>
            </a:r>
            <a:r>
              <a:rPr lang="en-US" sz="1000" dirty="0"/>
              <a:t>)            (None, 224, 224, 3)  0                          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conv1_pad (ZeroPadding2D)       (None, 230, 230, 3)  0           input_9[0][0]  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conv1 (Conv2D)                  (None, 112, 112, 64) 9472        conv1_pad[0][0]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bn_conv1 (</a:t>
            </a:r>
            <a:r>
              <a:rPr lang="en-US" sz="1000" dirty="0" err="1"/>
              <a:t>BatchNormalization</a:t>
            </a:r>
            <a:r>
              <a:rPr lang="en-US" sz="1000" dirty="0"/>
              <a:t>)   (None, 112, 112, 64) 256         conv1[0][0]    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activation_393 (Activation)     (None, 112, 112, 64) 0           bn_conv1[0][0] 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max_pooling2d_9 (MaxPooling2D)  (None, 55, 55, 64)   0           activation_393[0][0]             </a:t>
            </a:r>
          </a:p>
          <a:p>
            <a:r>
              <a:rPr lang="en-US" sz="1000" dirty="0"/>
              <a:t>&lt;…a lot more layers…&gt;</a:t>
            </a:r>
          </a:p>
          <a:p>
            <a:r>
              <a:rPr lang="en-US" sz="1000" dirty="0" err="1"/>
              <a:t>avg_pool</a:t>
            </a:r>
            <a:r>
              <a:rPr lang="en-US" sz="1000" dirty="0"/>
              <a:t> (AveragePooling2D)     (None, 1, 1, 2048)   0           activation_441[0][0]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flatten_9 (Flatten)             (None, 2048)         0           </a:t>
            </a:r>
            <a:r>
              <a:rPr lang="en-US" sz="1000" dirty="0" err="1"/>
              <a:t>avg_pool</a:t>
            </a:r>
            <a:r>
              <a:rPr lang="en-US" sz="1000" dirty="0"/>
              <a:t>[0][0] 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fc1000 (Dense)                  (None, 1000)         2049000     flatten_9[0][0]                  </a:t>
            </a:r>
          </a:p>
          <a:p>
            <a:r>
              <a:rPr lang="en-US" sz="1000" dirty="0"/>
              <a:t>==================================================================================================</a:t>
            </a:r>
          </a:p>
          <a:p>
            <a:r>
              <a:rPr lang="en-US" sz="1000" dirty="0"/>
              <a:t>Total </a:t>
            </a:r>
            <a:r>
              <a:rPr lang="en-US" sz="1000" dirty="0" err="1"/>
              <a:t>params</a:t>
            </a:r>
            <a:r>
              <a:rPr lang="en-US" sz="1000" dirty="0"/>
              <a:t>: 25,636,712</a:t>
            </a:r>
          </a:p>
          <a:p>
            <a:r>
              <a:rPr lang="en-US" sz="1000" dirty="0"/>
              <a:t>Trainable </a:t>
            </a:r>
            <a:r>
              <a:rPr lang="en-US" sz="1000" dirty="0" err="1"/>
              <a:t>params</a:t>
            </a:r>
            <a:r>
              <a:rPr lang="en-US" sz="1000" dirty="0"/>
              <a:t>: 25,583,592</a:t>
            </a:r>
          </a:p>
          <a:p>
            <a:r>
              <a:rPr lang="en-US" sz="1000" dirty="0"/>
              <a:t>Non-trainable </a:t>
            </a:r>
            <a:r>
              <a:rPr lang="en-US" sz="1000" dirty="0" err="1"/>
              <a:t>params</a:t>
            </a:r>
            <a:r>
              <a:rPr lang="en-US" sz="1000" dirty="0"/>
              <a:t>: 53,120</a:t>
            </a:r>
          </a:p>
          <a:p>
            <a:endParaRPr lang="en-US" sz="1000" dirty="0"/>
          </a:p>
        </p:txBody>
      </p:sp>
      <p:pic>
        <p:nvPicPr>
          <p:cNvPr id="7" name="Graphic 6" descr="Scissors">
            <a:extLst>
              <a:ext uri="{FF2B5EF4-FFF2-40B4-BE49-F238E27FC236}">
                <a16:creationId xmlns:a16="http://schemas.microsoft.com/office/drawing/2014/main" id="{0C031F8C-ADBC-7B45-ACE2-C7FE24A40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2427734">
            <a:off x="8427372" y="5626531"/>
            <a:ext cx="369999" cy="369999"/>
          </a:xfrm>
          <a:prstGeom prst="rect">
            <a:avLst/>
          </a:prstGeom>
        </p:spPr>
      </p:pic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1864A374-7FC7-C24D-B634-C62E372F6AE8}"/>
              </a:ext>
            </a:extLst>
          </p:cNvPr>
          <p:cNvCxnSpPr>
            <a:cxnSpLocks/>
          </p:cNvCxnSpPr>
          <p:nvPr/>
        </p:nvCxnSpPr>
        <p:spPr>
          <a:xfrm>
            <a:off x="7036982" y="5147834"/>
            <a:ext cx="4074041" cy="1327394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28AA29-77F1-B14A-BAF3-0CA83633D4F5}"/>
              </a:ext>
            </a:extLst>
          </p:cNvPr>
          <p:cNvSpPr txBox="1"/>
          <p:nvPr/>
        </p:nvSpPr>
        <p:spPr>
          <a:xfrm>
            <a:off x="7483450" y="5691204"/>
            <a:ext cx="12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Cut here</a:t>
            </a:r>
          </a:p>
        </p:txBody>
      </p:sp>
    </p:spTree>
    <p:extLst>
      <p:ext uri="{BB962C8B-B14F-4D97-AF65-F5344CB8AC3E}">
        <p14:creationId xmlns:p14="http://schemas.microsoft.com/office/powerpoint/2010/main" val="3867262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1EAA8-C725-6C46-907F-E11F411C4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/>
              <a:t>Q&amp;A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EE0868-CF8D-4D5A-A63A-11479E34EE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9781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396</Words>
  <Application>Microsoft Macintosh PowerPoint</Application>
  <PresentationFormat>Widescreen</PresentationFormat>
  <Paragraphs>54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Theme</vt:lpstr>
      <vt:lpstr>1_Office Theme</vt:lpstr>
      <vt:lpstr>Notable Convolution Networks</vt:lpstr>
      <vt:lpstr>A Special Mention to… Residual Networks </vt:lpstr>
      <vt:lpstr>Microsoft ResNet 34</vt:lpstr>
      <vt:lpstr>A Special Mention to… Inception Networks</vt:lpstr>
      <vt:lpstr>Google Inception v4 </vt:lpstr>
      <vt:lpstr>Transfer Learning</vt:lpstr>
      <vt:lpstr>Feature Extraction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Notable Convolution Networks</dc:title>
  <dc:creator>Giovanni Marchetti</dc:creator>
  <cp:lastModifiedBy>Giovanni Marchetti</cp:lastModifiedBy>
  <cp:revision>2</cp:revision>
  <dcterms:created xsi:type="dcterms:W3CDTF">2019-10-04T00:28:50Z</dcterms:created>
  <dcterms:modified xsi:type="dcterms:W3CDTF">2019-10-05T00:47:14Z</dcterms:modified>
</cp:coreProperties>
</file>